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60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B0DB3-A8FF-4ABB-9E2E-D960422260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25308"/>
          </a:xfrm>
        </p:spPr>
        <p:txBody>
          <a:bodyPr anchor="b">
            <a:normAutofit/>
          </a:bodyPr>
          <a:lstStyle>
            <a:lvl1pPr algn="ctr"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EE0618-75D7-410F-859C-CDF53BC53E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86729"/>
            <a:ext cx="9144000" cy="1135529"/>
          </a:xfrm>
        </p:spPr>
        <p:txBody>
          <a:bodyPr>
            <a:normAutofit/>
          </a:bodyPr>
          <a:lstStyle>
            <a:lvl1pPr marL="0" indent="0" algn="ctr">
              <a:lnSpc>
                <a:spcPct val="12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237F11-76DB-4DD9-9747-3F38D05BA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9F581-81B0-44B3-ABA5-A25CA4BAE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10D591-ADCF-4300-8282-72AE357F3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314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E5C77-55F8-4677-A96C-E6D3F5545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A064EF-ADDA-4943-8F87-A7469D7997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B0D493-D1E7-4358-95E9-B5B80A49E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E98326-3276-4B9E-960F-10C6677BF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4C3AC2-288D-4FEE-BF80-0EAEDDFAB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562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333C6A-5417-40BD-BF7A-9405832237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3BCB45-B343-46F6-9718-AA0D68CED1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BDA2A4-FD34-4E17-908F-4367B1E64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87AE3-776D-451D-AA52-C06B74724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0C4D5-BE1E-4D6A-9196-E0F9E42B2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504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75558-A264-444E-829B-51AAE6B4B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D9373-37D1-4135-8D34-755E139F7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5E4A6B-1966-4E57-9FB8-8B111E97B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10/25/2022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FC3DD-F2BE-41FF-895B-00129AAB1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1F830C-8424-4FAF-A011-605AE1D14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456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A1BE8-ECC1-4027-B16E-C7BECCA9D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46C7E1-471A-46AA-8068-98E68C0C2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C9F8F-EC48-4D16-B4C6-023A7B607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9FA5B3-F726-417B-932A-B93E0C8F5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7D21F1-1A24-43EA-AB09-3024C491E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572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16569-B648-4D50-BEB8-E8DAE24D6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831B3-A1FD-470C-BEEE-4CFB441502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4493"/>
            <a:ext cx="5181600" cy="4252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F34A17-C244-438C-9AE3-FB9B3CE3BD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4493"/>
            <a:ext cx="5181600" cy="4252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CFA3AA-3FC1-4B98-8F99-1726F1AC0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E10883-BACC-41A1-9067-ECFDB937D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7660A2-13C9-4432-A6EB-A4FF3D78F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624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7C843-C993-4E9C-80DD-3620816E5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91A8E3-B066-4511-9C6E-A3435B64DD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34325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86B63-4102-4802-94D7-F138F80F3E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58237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924765-08A7-4A60-86DC-DC420F60BB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34325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AA2795-EFB6-4000-8F25-FBB62646C0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58237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942CFB-FE12-494A-9C41-3CB90F07B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3A07E3-59E1-4EBD-9687-4B6ABE96A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F7BB23-7539-4674-8B66-ACEFF9468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439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841DB-C73C-4968-B434-A6AA14DAF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8152BF-92C7-4BF5-A9DB-16A0BF0F5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289DB7-F492-4037-A439-D70F7E556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FA96F1-8B8A-4E83-B3C2-E10DE522A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689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031033-9688-463F-9614-47F2F5BC6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5B8DB2-C14B-45AC-ACAF-8702DF59C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01DA57-8D4E-4075-9460-4F03DF8AA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722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CBE2C-9DAA-489D-AC88-15CBBA8A9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124BE-E494-445A-A4FB-A2A8F28F0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2446DE-9A32-4774-9F7C-86678CA90E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00115D-61B3-46D0-B4D3-30C374B52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3C2AFC-D0F8-469F-B1E0-123C2E066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B9BCDA-9EF7-4531-8021-AF7B30751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111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AE558-F89F-4688-94E5-77F37D49F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CD35AF-8CA2-49BB-BAE9-F29A0186EC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5CAA98-55BD-4118-A8AF-D603060784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BFF4C5-82A8-4AD8-B7E2-2882F6576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60B401-B64F-417B-8AD6-581A22E5E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24BD4C-7149-44BF-8150-F72CAA95A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392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436E0F2-A64B-471E-93C0-8DFE08CC57C8}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C1E3AB1-2A8C-4607-9FAE-D8BDB280FE1A}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6D66059-832F-40B6-A35F-F56C8F38A1E7}"/>
              </a:ext>
            </a:extLst>
          </p:cNvPr>
          <p:cNvCxnSpPr>
            <a:cxnSpLocks/>
          </p:cNvCxnSpPr>
          <p:nvPr/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515E2ED-7EA9-448D-83FA-54C3DF9723BD}"/>
              </a:ext>
            </a:extLst>
          </p:cNvPr>
          <p:cNvCxnSpPr>
            <a:cxnSpLocks/>
          </p:cNvCxnSpPr>
          <p:nvPr/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0595356-EABD-4767-AC9D-EA21FF115EC0}"/>
              </a:ext>
            </a:extLst>
          </p:cNvPr>
          <p:cNvCxnSpPr>
            <a:cxnSpLocks/>
          </p:cNvCxnSpPr>
          <p:nvPr/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8CD9F06-9628-469C-B788-A894E3E08281}"/>
              </a:ext>
            </a:extLst>
          </p:cNvPr>
          <p:cNvCxnSpPr>
            <a:cxnSpLocks/>
          </p:cNvCxnSpPr>
          <p:nvPr/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550A431-0B61-421B-B4B7-24C0CFF0F938}"/>
              </a:ext>
            </a:extLst>
          </p:cNvPr>
          <p:cNvCxnSpPr>
            <a:cxnSpLocks/>
          </p:cNvCxnSpPr>
          <p:nvPr/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5B94C5-D205-4339-B029-5D0FD2E5F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533401"/>
            <a:ext cx="9906000" cy="13821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6DC5C-BD34-4CE4-8AA7-A6A4B9516F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2009554"/>
            <a:ext cx="9906000" cy="40244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F192A7-D622-449D-9FC2-48FDE4D690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37102" y="6398878"/>
            <a:ext cx="419390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100">
                <a:solidFill>
                  <a:schemeClr val="tx2"/>
                </a:solidFill>
                <a:latin typeface="+mn-lt"/>
              </a:defRPr>
            </a:lvl1pPr>
          </a:lstStyle>
          <a:p>
            <a:fld id="{11EAACC7-3B3F-47D1-959A-EF58926E955E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35B93C-2BE9-4847-BFE5-D3CBCC6E94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4429" y="6398878"/>
            <a:ext cx="4497315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="1" spc="30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70A99-395E-4F22-8AAB-6C7EE743D7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02477" y="6398878"/>
            <a:ext cx="470887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100">
                <a:solidFill>
                  <a:schemeClr val="tx2"/>
                </a:solidFill>
                <a:latin typeface="+mn-lt"/>
              </a:defRPr>
            </a:lvl1pPr>
          </a:lstStyle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937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62" r:id="rId4"/>
    <p:sldLayoutId id="2147483663" r:id="rId5"/>
    <p:sldLayoutId id="2147483668" r:id="rId6"/>
    <p:sldLayoutId id="2147483664" r:id="rId7"/>
    <p:sldLayoutId id="2147483665" r:id="rId8"/>
    <p:sldLayoutId id="2147483666" r:id="rId9"/>
    <p:sldLayoutId id="2147483667" r:id="rId10"/>
    <p:sldLayoutId id="214748366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2950D9A-4705-4314-961A-4F88B2CE41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87A8F7-F65B-45CA-A9E9-64EF93E6CD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0227" y="231572"/>
            <a:ext cx="11144938" cy="484045"/>
          </a:xfrm>
        </p:spPr>
        <p:txBody>
          <a:bodyPr>
            <a:normAutofit fontScale="85000" lnSpcReduction="10000"/>
          </a:bodyPr>
          <a:lstStyle/>
          <a:p>
            <a:r>
              <a:rPr lang="en-US" sz="2800" dirty="0"/>
              <a:t>REGISTRATION SCHEDULE FOR ALLIED HEALTH PRACTITIONERS</a:t>
            </a:r>
            <a:endParaRPr lang="en-MY" sz="2800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3AC671C-E66F-43C5-A66A-C477339DD2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8878186" y="1"/>
            <a:ext cx="345294" cy="688131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EE10AC2-20ED-4628-9A8E-14F8437B5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6794205" y="-4764"/>
            <a:ext cx="5397796" cy="1041438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253B2505-5DD8-4E6D-BC73-624C859ADC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8271151"/>
              </p:ext>
            </p:extLst>
          </p:nvPr>
        </p:nvGraphicFramePr>
        <p:xfrm>
          <a:off x="304800" y="901144"/>
          <a:ext cx="11569147" cy="57252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3859">
                  <a:extLst>
                    <a:ext uri="{9D8B030D-6E8A-4147-A177-3AD203B41FA5}">
                      <a16:colId xmlns:a16="http://schemas.microsoft.com/office/drawing/2014/main" val="614485177"/>
                    </a:ext>
                  </a:extLst>
                </a:gridCol>
                <a:gridCol w="7631115">
                  <a:extLst>
                    <a:ext uri="{9D8B030D-6E8A-4147-A177-3AD203B41FA5}">
                      <a16:colId xmlns:a16="http://schemas.microsoft.com/office/drawing/2014/main" val="1841942238"/>
                    </a:ext>
                  </a:extLst>
                </a:gridCol>
                <a:gridCol w="2584173">
                  <a:extLst>
                    <a:ext uri="{9D8B030D-6E8A-4147-A177-3AD203B41FA5}">
                      <a16:colId xmlns:a16="http://schemas.microsoft.com/office/drawing/2014/main" val="274579111"/>
                    </a:ext>
                  </a:extLst>
                </a:gridCol>
              </a:tblGrid>
              <a:tr h="938066"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ALLIED HEALTH PROFESSIONS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DURATION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22996659"/>
                  </a:ext>
                </a:extLst>
              </a:tr>
              <a:tr h="1404956">
                <a:tc>
                  <a:txBody>
                    <a:bodyPr/>
                    <a:lstStyle/>
                    <a:p>
                      <a:pPr algn="ctr"/>
                      <a:r>
                        <a:rPr lang="en-MY" b="1" dirty="0"/>
                        <a:t>1.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/>
                        <a:t>Members of the Malaysian Allied Health Professions Council (MAHPC) Allied health practitioners (HQ MOH) Committees under MAHPC</a:t>
                      </a:r>
                      <a:endParaRPr lang="en-MY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b="1" dirty="0"/>
                        <a:t>July - August 2022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6020191"/>
                  </a:ext>
                </a:extLst>
              </a:tr>
              <a:tr h="3382262">
                <a:tc>
                  <a:txBody>
                    <a:bodyPr/>
                    <a:lstStyle/>
                    <a:p>
                      <a:pPr algn="ctr"/>
                      <a:r>
                        <a:rPr lang="en-MY" b="1" dirty="0"/>
                        <a:t>2.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b="1" dirty="0"/>
                        <a:t>Ministry of Health / Public Sectors (Clinical Group)</a:t>
                      </a:r>
                    </a:p>
                    <a:p>
                      <a:pPr algn="l"/>
                      <a:endParaRPr lang="en-MY" b="1" dirty="0"/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MY" b="1" dirty="0"/>
                        <a:t>Audiologist 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MY" b="1" dirty="0"/>
                        <a:t>Clinical Psychologist 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MY" b="1" dirty="0"/>
                        <a:t>Dietitian - Diagnostic Radiographer 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MY" b="1" i="1" dirty="0">
                          <a:solidFill>
                            <a:srgbClr val="FF0000"/>
                          </a:solidFill>
                        </a:rPr>
                        <a:t>Dental Technologist 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MY" b="1" dirty="0"/>
                        <a:t>Medical Physicist 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MY" b="1" dirty="0"/>
                        <a:t>Occupational Therapist 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MY" b="1" dirty="0"/>
                        <a:t>Physiotherapist 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MY" b="1" dirty="0"/>
                        <a:t>Radiation Therapist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MY" b="1" dirty="0"/>
                        <a:t>Speech-Language Therapist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b="1" dirty="0"/>
                        <a:t>September - December 2022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707184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1430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287A8F7-F65B-45CA-A9E9-64EF93E6CD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0227" y="231572"/>
            <a:ext cx="11144938" cy="484045"/>
          </a:xfrm>
        </p:spPr>
        <p:txBody>
          <a:bodyPr>
            <a:normAutofit fontScale="85000" lnSpcReduction="10000"/>
          </a:bodyPr>
          <a:lstStyle/>
          <a:p>
            <a:r>
              <a:rPr lang="en-US" sz="2800" dirty="0"/>
              <a:t>REGISTRATION SCHEDULE FOR ALLIED HEALTH PRACTITIONERS</a:t>
            </a:r>
            <a:endParaRPr lang="en-MY" sz="2800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253B2505-5DD8-4E6D-BC73-624C859ADC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11295"/>
              </p:ext>
            </p:extLst>
          </p:nvPr>
        </p:nvGraphicFramePr>
        <p:xfrm>
          <a:off x="318122" y="864393"/>
          <a:ext cx="11569147" cy="58809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3859">
                  <a:extLst>
                    <a:ext uri="{9D8B030D-6E8A-4147-A177-3AD203B41FA5}">
                      <a16:colId xmlns:a16="http://schemas.microsoft.com/office/drawing/2014/main" val="614485177"/>
                    </a:ext>
                  </a:extLst>
                </a:gridCol>
                <a:gridCol w="7631115">
                  <a:extLst>
                    <a:ext uri="{9D8B030D-6E8A-4147-A177-3AD203B41FA5}">
                      <a16:colId xmlns:a16="http://schemas.microsoft.com/office/drawing/2014/main" val="1841942238"/>
                    </a:ext>
                  </a:extLst>
                </a:gridCol>
                <a:gridCol w="2584173">
                  <a:extLst>
                    <a:ext uri="{9D8B030D-6E8A-4147-A177-3AD203B41FA5}">
                      <a16:colId xmlns:a16="http://schemas.microsoft.com/office/drawing/2014/main" val="274579111"/>
                    </a:ext>
                  </a:extLst>
                </a:gridCol>
              </a:tblGrid>
              <a:tr h="1134817"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ALLIED HEALTH PROFESSIONS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DURATION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22996659"/>
                  </a:ext>
                </a:extLst>
              </a:tr>
              <a:tr h="1664354">
                <a:tc>
                  <a:txBody>
                    <a:bodyPr/>
                    <a:lstStyle/>
                    <a:p>
                      <a:pPr algn="ctr"/>
                      <a:r>
                        <a:rPr lang="en-MY" b="1" dirty="0"/>
                        <a:t>3.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/>
                        <a:t>Ministry of Health / Public Sectors (Laboratory Group) .</a:t>
                      </a:r>
                    </a:p>
                    <a:p>
                      <a:pPr algn="l"/>
                      <a:endParaRPr lang="en-US" b="1" dirty="0"/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US" b="1" dirty="0"/>
                        <a:t>Medical Laboratory Scientist (MLS)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US" b="1" dirty="0"/>
                        <a:t>Medical Laboratory Technologist (MLT)</a:t>
                      </a:r>
                      <a:endParaRPr lang="en-MY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b="1" dirty="0"/>
                        <a:t>January - March 2023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6020191"/>
                  </a:ext>
                </a:extLst>
              </a:tr>
              <a:tr h="3081793">
                <a:tc>
                  <a:txBody>
                    <a:bodyPr/>
                    <a:lstStyle/>
                    <a:p>
                      <a:pPr algn="ctr"/>
                      <a:r>
                        <a:rPr lang="en-MY" b="1" dirty="0"/>
                        <a:t>4.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/>
                        <a:t>Ministry of Health / Public Sectors (Public Health Group).</a:t>
                      </a:r>
                    </a:p>
                    <a:p>
                      <a:pPr algn="l"/>
                      <a:endParaRPr lang="en-US" b="1" dirty="0"/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US" b="1" dirty="0"/>
                        <a:t>Nutritionist 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US" b="1" dirty="0"/>
                        <a:t>Entomologist (Public Health) 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US" b="1" dirty="0"/>
                        <a:t>Environmental Health Officer 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US" b="1" dirty="0"/>
                        <a:t>Health Education Officer</a:t>
                      </a:r>
                      <a:endParaRPr lang="en-MY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b="1" dirty="0"/>
                        <a:t>April - May 2023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707184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5701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287A8F7-F65B-45CA-A9E9-64EF93E6CD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0227" y="231572"/>
            <a:ext cx="11144938" cy="484045"/>
          </a:xfrm>
        </p:spPr>
        <p:txBody>
          <a:bodyPr>
            <a:normAutofit fontScale="85000" lnSpcReduction="10000"/>
          </a:bodyPr>
          <a:lstStyle/>
          <a:p>
            <a:r>
              <a:rPr lang="en-US" sz="2800" dirty="0"/>
              <a:t>REGISTRATION SCHEDULE FOR ALLIED HEALTH PRACTITIONERS</a:t>
            </a:r>
            <a:endParaRPr lang="en-MY" sz="2800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253B2505-5DD8-4E6D-BC73-624C859ADC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7621924"/>
              </p:ext>
            </p:extLst>
          </p:nvPr>
        </p:nvGraphicFramePr>
        <p:xfrm>
          <a:off x="311426" y="834887"/>
          <a:ext cx="11569147" cy="59108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3859">
                  <a:extLst>
                    <a:ext uri="{9D8B030D-6E8A-4147-A177-3AD203B41FA5}">
                      <a16:colId xmlns:a16="http://schemas.microsoft.com/office/drawing/2014/main" val="614485177"/>
                    </a:ext>
                  </a:extLst>
                </a:gridCol>
                <a:gridCol w="7631115">
                  <a:extLst>
                    <a:ext uri="{9D8B030D-6E8A-4147-A177-3AD203B41FA5}">
                      <a16:colId xmlns:a16="http://schemas.microsoft.com/office/drawing/2014/main" val="1841942238"/>
                    </a:ext>
                  </a:extLst>
                </a:gridCol>
                <a:gridCol w="2584173">
                  <a:extLst>
                    <a:ext uri="{9D8B030D-6E8A-4147-A177-3AD203B41FA5}">
                      <a16:colId xmlns:a16="http://schemas.microsoft.com/office/drawing/2014/main" val="274579111"/>
                    </a:ext>
                  </a:extLst>
                </a:gridCol>
              </a:tblGrid>
              <a:tr h="778365"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ALLIED HEALTH PROFESSIONS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DURATION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22996659"/>
                  </a:ext>
                </a:extLst>
              </a:tr>
              <a:tr h="3249016">
                <a:tc>
                  <a:txBody>
                    <a:bodyPr/>
                    <a:lstStyle/>
                    <a:p>
                      <a:pPr algn="ctr"/>
                      <a:r>
                        <a:rPr lang="en-MY" b="1" dirty="0"/>
                        <a:t>5.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b="1" dirty="0"/>
                        <a:t>Institution of Higher Learning (Clinical Group).</a:t>
                      </a:r>
                    </a:p>
                    <a:p>
                      <a:pPr algn="l"/>
                      <a:endParaRPr lang="en-MY" b="1" dirty="0"/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MY" b="1" dirty="0"/>
                        <a:t>Audiologist 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MY" b="1" dirty="0"/>
                        <a:t>Clinical Psychologist 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MY" b="1" dirty="0"/>
                        <a:t>Dietitian - Diagnostic Radiographer 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MY" b="1" i="1" dirty="0">
                          <a:solidFill>
                            <a:srgbClr val="FF0000"/>
                          </a:solidFill>
                        </a:rPr>
                        <a:t>Dental Technologist 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MY" b="1" dirty="0"/>
                        <a:t>Medical Physicist 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MY" b="1" dirty="0"/>
                        <a:t>Occupational Therapist 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MY" b="1" dirty="0"/>
                        <a:t>Physiotherapist 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MY" b="1" dirty="0"/>
                        <a:t>Radiation Therapist 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MY" b="1" dirty="0"/>
                        <a:t>Speech-Language Therapist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b="1" dirty="0"/>
                        <a:t>Jun - August 2023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70718485"/>
                  </a:ext>
                </a:extLst>
              </a:tr>
              <a:tr h="1883430">
                <a:tc>
                  <a:txBody>
                    <a:bodyPr/>
                    <a:lstStyle/>
                    <a:p>
                      <a:pPr algn="ctr"/>
                      <a:r>
                        <a:rPr lang="en-MY" b="1" dirty="0"/>
                        <a:t>6.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/>
                        <a:t>Institution of Higher Learning (Laboratory Group).</a:t>
                      </a:r>
                    </a:p>
                    <a:p>
                      <a:pPr algn="l"/>
                      <a:endParaRPr lang="en-US" b="1" dirty="0"/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US" b="1" dirty="0"/>
                        <a:t>Medical Laboratory Scientist (MLS)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US" b="1" dirty="0"/>
                        <a:t>Medical Laboratory Technologist (MLT)</a:t>
                      </a:r>
                      <a:endParaRPr lang="en-MY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b="1" dirty="0"/>
                        <a:t>September - October 2023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49098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9611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287A8F7-F65B-45CA-A9E9-64EF93E6CD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0227" y="231572"/>
            <a:ext cx="11144938" cy="484045"/>
          </a:xfrm>
        </p:spPr>
        <p:txBody>
          <a:bodyPr>
            <a:normAutofit fontScale="85000" lnSpcReduction="10000"/>
          </a:bodyPr>
          <a:lstStyle/>
          <a:p>
            <a:r>
              <a:rPr lang="en-US" sz="2800" dirty="0"/>
              <a:t>REGISTRATION SCHEDULE FOR ALLIED HEALTH PRACTITIONERS</a:t>
            </a:r>
            <a:endParaRPr lang="en-MY" sz="2800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253B2505-5DD8-4E6D-BC73-624C859ADC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737116"/>
              </p:ext>
            </p:extLst>
          </p:nvPr>
        </p:nvGraphicFramePr>
        <p:xfrm>
          <a:off x="311426" y="715616"/>
          <a:ext cx="11569147" cy="59664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7739">
                  <a:extLst>
                    <a:ext uri="{9D8B030D-6E8A-4147-A177-3AD203B41FA5}">
                      <a16:colId xmlns:a16="http://schemas.microsoft.com/office/drawing/2014/main" val="614485177"/>
                    </a:ext>
                  </a:extLst>
                </a:gridCol>
                <a:gridCol w="7527235">
                  <a:extLst>
                    <a:ext uri="{9D8B030D-6E8A-4147-A177-3AD203B41FA5}">
                      <a16:colId xmlns:a16="http://schemas.microsoft.com/office/drawing/2014/main" val="1841942238"/>
                    </a:ext>
                  </a:extLst>
                </a:gridCol>
                <a:gridCol w="2584173">
                  <a:extLst>
                    <a:ext uri="{9D8B030D-6E8A-4147-A177-3AD203B41FA5}">
                      <a16:colId xmlns:a16="http://schemas.microsoft.com/office/drawing/2014/main" val="274579111"/>
                    </a:ext>
                  </a:extLst>
                </a:gridCol>
              </a:tblGrid>
              <a:tr h="980662"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ALLIED HEALTH PROFESSIONS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DURATION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22996659"/>
                  </a:ext>
                </a:extLst>
              </a:tr>
              <a:tr h="1676654">
                <a:tc>
                  <a:txBody>
                    <a:bodyPr/>
                    <a:lstStyle/>
                    <a:p>
                      <a:pPr algn="ctr"/>
                      <a:r>
                        <a:rPr lang="en-MY" b="1" dirty="0"/>
                        <a:t>7.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/>
                        <a:t>Institution of Higher Learning (Public Health Group)</a:t>
                      </a:r>
                    </a:p>
                    <a:p>
                      <a:pPr algn="l"/>
                      <a:endParaRPr lang="en-US" b="1" dirty="0"/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US" b="1" dirty="0"/>
                        <a:t>Nutritionist - Entomologist (Public Health) 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US" b="1" dirty="0"/>
                        <a:t>Environmental Health Officer 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US" b="1" dirty="0"/>
                        <a:t>Health Education Officer</a:t>
                      </a:r>
                      <a:endParaRPr lang="en-MY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b="1" dirty="0"/>
                        <a:t>November - December 2023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6020191"/>
                  </a:ext>
                </a:extLst>
              </a:tr>
              <a:tr h="3309096">
                <a:tc>
                  <a:txBody>
                    <a:bodyPr/>
                    <a:lstStyle/>
                    <a:p>
                      <a:pPr algn="ctr"/>
                      <a:r>
                        <a:rPr lang="en-MY" b="1" dirty="0"/>
                        <a:t>8.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b="1" dirty="0"/>
                        <a:t>Private sectors/NGO (Clinical Group) </a:t>
                      </a:r>
                    </a:p>
                    <a:p>
                      <a:pPr algn="l"/>
                      <a:endParaRPr lang="en-MY" b="1" dirty="0"/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MY" b="1" dirty="0"/>
                        <a:t>Audiologist 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MY" b="1" dirty="0"/>
                        <a:t>Clinical Psychologist 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MY" b="1" dirty="0"/>
                        <a:t>Dietitian - Diagnostic Radiographer 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MY" b="1" i="1" dirty="0">
                          <a:solidFill>
                            <a:srgbClr val="FF0000"/>
                          </a:solidFill>
                        </a:rPr>
                        <a:t>Dental Technologist 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MY" b="1" dirty="0"/>
                        <a:t>Medical Physicist 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MY" b="1" dirty="0"/>
                        <a:t>Occupational Therapist 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MY" b="1" dirty="0"/>
                        <a:t>Physiotherapist 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MY" b="1" dirty="0"/>
                        <a:t>Radiation Therapist 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MY" b="1" dirty="0"/>
                        <a:t>Speech-Language Therapist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b="1" dirty="0"/>
                        <a:t>January - April 2024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707184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4415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0287A8F7-F65B-45CA-A9E9-64EF93E6CD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0227" y="231572"/>
            <a:ext cx="11144938" cy="484045"/>
          </a:xfrm>
        </p:spPr>
        <p:txBody>
          <a:bodyPr>
            <a:normAutofit fontScale="85000" lnSpcReduction="10000"/>
          </a:bodyPr>
          <a:lstStyle/>
          <a:p>
            <a:r>
              <a:rPr lang="en-US" sz="2800" dirty="0"/>
              <a:t>REGISTRATION SCHEDULE FOR ALLIED HEALTH PRACTITIONERS</a:t>
            </a:r>
            <a:endParaRPr lang="en-MY" sz="2800" dirty="0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253B2505-5DD8-4E6D-BC73-624C859ADC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9377846"/>
              </p:ext>
            </p:extLst>
          </p:nvPr>
        </p:nvGraphicFramePr>
        <p:xfrm>
          <a:off x="311426" y="1060174"/>
          <a:ext cx="11569147" cy="55662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7739">
                  <a:extLst>
                    <a:ext uri="{9D8B030D-6E8A-4147-A177-3AD203B41FA5}">
                      <a16:colId xmlns:a16="http://schemas.microsoft.com/office/drawing/2014/main" val="614485177"/>
                    </a:ext>
                  </a:extLst>
                </a:gridCol>
                <a:gridCol w="7527235">
                  <a:extLst>
                    <a:ext uri="{9D8B030D-6E8A-4147-A177-3AD203B41FA5}">
                      <a16:colId xmlns:a16="http://schemas.microsoft.com/office/drawing/2014/main" val="1841942238"/>
                    </a:ext>
                  </a:extLst>
                </a:gridCol>
                <a:gridCol w="2584173">
                  <a:extLst>
                    <a:ext uri="{9D8B030D-6E8A-4147-A177-3AD203B41FA5}">
                      <a16:colId xmlns:a16="http://schemas.microsoft.com/office/drawing/2014/main" val="274579111"/>
                    </a:ext>
                  </a:extLst>
                </a:gridCol>
              </a:tblGrid>
              <a:tr h="1468262"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ALLIED HEALTH PROFESSIONS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/>
                        <a:t>DURATION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22996659"/>
                  </a:ext>
                </a:extLst>
              </a:tr>
              <a:tr h="2048995">
                <a:tc>
                  <a:txBody>
                    <a:bodyPr/>
                    <a:lstStyle/>
                    <a:p>
                      <a:pPr algn="ctr"/>
                      <a:r>
                        <a:rPr lang="en-MY" b="1" dirty="0"/>
                        <a:t>9.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/>
                        <a:t>Private sectors/NGO (Laboratory Group) </a:t>
                      </a:r>
                    </a:p>
                    <a:p>
                      <a:pPr algn="l"/>
                      <a:endParaRPr lang="en-US" b="1" dirty="0"/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US" b="1" dirty="0"/>
                        <a:t>Medical Laboratory Scientist (MLS) 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US" b="1" dirty="0"/>
                        <a:t>Medical Laboratory Technologist (MLT) </a:t>
                      </a:r>
                      <a:endParaRPr lang="en-MY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b="1" dirty="0"/>
                        <a:t>May - August 2024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6020191"/>
                  </a:ext>
                </a:extLst>
              </a:tr>
              <a:tr h="2048995">
                <a:tc>
                  <a:txBody>
                    <a:bodyPr/>
                    <a:lstStyle/>
                    <a:p>
                      <a:pPr algn="ctr"/>
                      <a:r>
                        <a:rPr lang="en-MY" b="1" dirty="0"/>
                        <a:t>10.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 dirty="0"/>
                        <a:t>Private sectors/NGO (Public Health Group) </a:t>
                      </a:r>
                    </a:p>
                    <a:p>
                      <a:pPr algn="l"/>
                      <a:endParaRPr lang="en-US" b="1" dirty="0"/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US" b="1" dirty="0"/>
                        <a:t>Nutritionist 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US" b="1" dirty="0"/>
                        <a:t>Entomologist (Public Health) 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US" b="1" dirty="0"/>
                        <a:t>Environmental Health Officer </a:t>
                      </a:r>
                    </a:p>
                    <a:p>
                      <a:pPr marL="285750" indent="-285750" algn="l">
                        <a:buFontTx/>
                        <a:buChar char="-"/>
                      </a:pPr>
                      <a:r>
                        <a:rPr lang="en-US" b="1" dirty="0"/>
                        <a:t>Health Education Officer </a:t>
                      </a:r>
                      <a:endParaRPr lang="en-MY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b="1" dirty="0"/>
                        <a:t>September - December 2024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707184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0777522"/>
      </p:ext>
    </p:extLst>
  </p:cSld>
  <p:clrMapOvr>
    <a:masterClrMapping/>
  </p:clrMapOvr>
</p:sld>
</file>

<file path=ppt/theme/theme1.xml><?xml version="1.0" encoding="utf-8"?>
<a:theme xmlns:a="http://schemas.openxmlformats.org/drawingml/2006/main" name="AngleLinesVTI">
  <a:themeElements>
    <a:clrScheme name="AnalogousFromRegularSeed_2SEEDS">
      <a:dk1>
        <a:srgbClr val="000000"/>
      </a:dk1>
      <a:lt1>
        <a:srgbClr val="FFFFFF"/>
      </a:lt1>
      <a:dk2>
        <a:srgbClr val="1B2F2E"/>
      </a:dk2>
      <a:lt2>
        <a:srgbClr val="F3F1F0"/>
      </a:lt2>
      <a:accent1>
        <a:srgbClr val="3B9EB1"/>
      </a:accent1>
      <a:accent2>
        <a:srgbClr val="46B196"/>
      </a:accent2>
      <a:accent3>
        <a:srgbClr val="4D7EC3"/>
      </a:accent3>
      <a:accent4>
        <a:srgbClr val="B13B3E"/>
      </a:accent4>
      <a:accent5>
        <a:srgbClr val="C37B4D"/>
      </a:accent5>
      <a:accent6>
        <a:srgbClr val="B19A3B"/>
      </a:accent6>
      <a:hlink>
        <a:srgbClr val="C05944"/>
      </a:hlink>
      <a:folHlink>
        <a:srgbClr val="7F7F7F"/>
      </a:folHlink>
    </a:clrScheme>
    <a:fontScheme name="Walbaum Light Univers Light">
      <a:majorFont>
        <a:latin typeface="Walbaum Display Light"/>
        <a:ea typeface=""/>
        <a:cs typeface=""/>
      </a:majorFont>
      <a:minorFont>
        <a:latin typeface="Univers Condensed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gleLinesVTI" id="{BC1FC193-C72F-4761-9899-1105EDF6BAE8}" vid="{64612625-F022-44B7-B9FA-9D26DEDBDC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345</Words>
  <Application>Microsoft Office PowerPoint</Application>
  <PresentationFormat>Widescreen</PresentationFormat>
  <Paragraphs>103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Univers Condensed Light</vt:lpstr>
      <vt:lpstr>Walbaum Display Light</vt:lpstr>
      <vt:lpstr>AngleLinesVTI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</cp:revision>
  <dcterms:created xsi:type="dcterms:W3CDTF">2022-10-24T16:01:44Z</dcterms:created>
  <dcterms:modified xsi:type="dcterms:W3CDTF">2022-10-24T16:47:56Z</dcterms:modified>
</cp:coreProperties>
</file>